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85"/>
  </p:normalViewPr>
  <p:slideViewPr>
    <p:cSldViewPr snapToGrid="0" snapToObjects="1">
      <p:cViewPr>
        <p:scale>
          <a:sx n="98" d="100"/>
          <a:sy n="98" d="100"/>
        </p:scale>
        <p:origin x="18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759F-A517-7A4D-8F69-F7CEDECDDFBF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BF64F-F4D2-A34D-840D-C52C13DF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D17D8-D755-4240-84BF-F645B6A6A8CA}" type="datetimeFigureOut">
              <a:rPr lang="en-US" smtClean="0"/>
              <a:t>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C653-56B7-D547-B518-15B59540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fo@development.photos" TargetMode="External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si_bl4ck/" TargetMode="External"/><Relationship Id="rId4" Type="http://schemas.openxmlformats.org/officeDocument/2006/relationships/hyperlink" Target="https://borjasantosporras.org/photography/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l%20photos/20171107-DJI_0308_edi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92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34690" y="217171"/>
            <a:ext cx="56692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spc="200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  <a:t>Development</a:t>
            </a:r>
            <a:r>
              <a:rPr lang="en-GB" sz="3600" b="1" spc="200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  <a:t>,</a:t>
            </a:r>
            <a:br>
              <a:rPr lang="en-GB" sz="3600" b="1" spc="200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</a:br>
            <a:r>
              <a:rPr lang="en-GB" sz="3600" spc="200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  <a:t>from Above &amp; Beyond</a:t>
            </a:r>
            <a:r>
              <a:rPr lang="en-GB" sz="3600" b="1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GB" sz="3600" b="1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</a:br>
            <a:endParaRPr lang="en-US" sz="3200" b="1" dirty="0">
              <a:solidFill>
                <a:schemeClr val="bg1">
                  <a:alpha val="88000"/>
                </a:schemeClr>
              </a:solidFill>
              <a:effectLst>
                <a:outerShdw blurRad="50800" dist="76200" dir="2700000" algn="tl" rotWithShape="0">
                  <a:prstClr val="black">
                    <a:alpha val="16000"/>
                  </a:prst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4690" y="1038509"/>
            <a:ext cx="566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b="1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Helvetica Light" charset="0"/>
                <a:ea typeface="Helvetica Light" charset="0"/>
                <a:cs typeface="Helvetica Light" charset="0"/>
              </a:rPr>
              <a:t>___</a:t>
            </a:r>
            <a:endParaRPr lang="en-US" sz="3200" b="1" dirty="0">
              <a:solidFill>
                <a:schemeClr val="bg1">
                  <a:alpha val="88000"/>
                </a:schemeClr>
              </a:solidFill>
              <a:effectLst>
                <a:outerShdw blurRad="50800" dist="762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4690" y="1752482"/>
            <a:ext cx="5669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spc="140" dirty="0" smtClean="0">
                <a:solidFill>
                  <a:schemeClr val="bg1">
                    <a:alpha val="86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 photography project by</a:t>
            </a:r>
            <a:br>
              <a:rPr lang="en-GB" sz="2000" spc="140" dirty="0" smtClean="0">
                <a:solidFill>
                  <a:schemeClr val="bg1">
                    <a:alpha val="86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GB" sz="2000" spc="140" dirty="0" smtClean="0">
                <a:solidFill>
                  <a:schemeClr val="bg1">
                    <a:alpha val="86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Borja Santos &amp; Simon Black</a:t>
            </a:r>
            <a:endParaRPr lang="en-US" sz="2000" spc="140" dirty="0" smtClean="0">
              <a:solidFill>
                <a:schemeClr val="bg1">
                  <a:alpha val="86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GB" sz="4000" b="1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GB" sz="4000" b="1" dirty="0" smtClean="0">
                <a:solidFill>
                  <a:schemeClr val="bg1">
                    <a:alpha val="88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16000"/>
                    </a:prstClr>
                  </a:outerShdw>
                </a:effectLst>
                <a:latin typeface="Calibri" charset="0"/>
                <a:ea typeface="Calibri" charset="0"/>
                <a:cs typeface="Calibri" charset="0"/>
              </a:rPr>
            </a:br>
            <a:endParaRPr lang="en-US" sz="2800" b="1" dirty="0">
              <a:solidFill>
                <a:schemeClr val="bg1">
                  <a:alpha val="88000"/>
                </a:schemeClr>
              </a:solidFill>
              <a:effectLst>
                <a:outerShdw blurRad="50800" dist="76200" dir="2700000" algn="tl" rotWithShape="0">
                  <a:prstClr val="black">
                    <a:alpha val="16000"/>
                  </a:prst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8561" y="1843088"/>
            <a:ext cx="8655571" cy="4923471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u="sng" dirty="0" smtClean="0">
                <a:latin typeface="Helvetica" charset="0"/>
                <a:ea typeface="Helvetica" charset="0"/>
                <a:cs typeface="Helvetica" charset="0"/>
              </a:rPr>
              <a:t>ore deliverables: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50+ photographs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with captions,</a:t>
            </a:r>
            <a:b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 agreed formats for use on websites, social media, brochures and other promotional materials </a:t>
            </a:r>
            <a:b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a compiled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photobook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, or a short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article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b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telling the story in English and Spanish</a:t>
            </a:r>
          </a:p>
          <a:p>
            <a:pPr marL="0" indent="0" algn="r">
              <a:buNone/>
            </a:pP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 algn="r">
              <a:buNone/>
            </a:pP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2400" u="sng" dirty="0" smtClean="0">
                <a:latin typeface="Helvetica" charset="0"/>
                <a:ea typeface="Helvetica" charset="0"/>
                <a:cs typeface="Helvetica" charset="0"/>
              </a:rPr>
              <a:t>dditional services:</a:t>
            </a:r>
          </a:p>
          <a:p>
            <a:pPr marL="0" indent="0" algn="r">
              <a:buNone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comprehensive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 article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, focused for major media outlets, shorter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blog posts,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short </a:t>
            </a:r>
            <a:r>
              <a:rPr lang="en-US" sz="2400" b="1" dirty="0" smtClean="0">
                <a:latin typeface="Helvetica" charset="0"/>
                <a:ea typeface="Helvetica" charset="0"/>
                <a:cs typeface="Helvetica" charset="0"/>
              </a:rPr>
              <a:t>video</a:t>
            </a:r>
          </a:p>
          <a:p>
            <a:pPr marL="0" indent="0" algn="r">
              <a:buNone/>
            </a:pPr>
            <a:endParaRPr lang="en-GB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Outputs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6318" y="4740715"/>
            <a:ext cx="8794908" cy="19756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dirty="0" smtClean="0">
                <a:latin typeface="Helvetica" charset="0"/>
                <a:ea typeface="Helvetica" charset="0"/>
                <a:cs typeface="Helvetica" charset="0"/>
              </a:rPr>
              <a:t>For more information, contact us at:</a:t>
            </a:r>
          </a:p>
          <a:p>
            <a:pPr marL="0" indent="0" algn="ctr">
              <a:buNone/>
            </a:pPr>
            <a:r>
              <a:rPr lang="en-GB" sz="2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info@development.photos</a:t>
            </a:r>
            <a:r>
              <a:rPr lang="en-GB" sz="2400" dirty="0" smtClean="0">
                <a:latin typeface="Helvetica" charset="0"/>
                <a:ea typeface="Helvetica" charset="0"/>
                <a:cs typeface="Helvetica" charset="0"/>
              </a:rPr>
              <a:t>  </a:t>
            </a:r>
          </a:p>
          <a:p>
            <a:pPr marL="0" indent="0" algn="ctr">
              <a:buNone/>
            </a:pPr>
            <a:endParaRPr lang="en-GB" sz="2400" i="1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GB" sz="2400" i="1" dirty="0" smtClean="0">
                <a:latin typeface="Helvetica" charset="0"/>
                <a:ea typeface="Helvetica" charset="0"/>
                <a:cs typeface="Helvetica" charset="0"/>
              </a:rPr>
              <a:t>We </a:t>
            </a:r>
            <a:r>
              <a:rPr lang="en-GB" sz="2400" i="1" dirty="0" smtClean="0">
                <a:latin typeface="Helvetica" charset="0"/>
                <a:ea typeface="Helvetica" charset="0"/>
                <a:cs typeface="Helvetica" charset="0"/>
              </a:rPr>
              <a:t>look forward to speaking with you! </a:t>
            </a:r>
            <a:br>
              <a:rPr lang="en-GB" sz="2400" i="1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GB" sz="2400" dirty="0" smtClean="0">
                <a:latin typeface="Helvetica" charset="0"/>
                <a:ea typeface="Helvetica" charset="0"/>
                <a:cs typeface="Helvetica" charset="0"/>
              </a:rPr>
              <a:t>- Borja &amp; Simon</a:t>
            </a:r>
            <a:endParaRPr lang="en-GB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Borja%20photos/faves/Palestine%20-%20occupied%20territorie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966" y="1530320"/>
            <a:ext cx="4613612" cy="30809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Contact us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Description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7517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Our</a:t>
            </a:r>
            <a: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400" b="1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world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is changing, for better and for worse.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Your </a:t>
            </a:r>
            <a: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organization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wants to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make it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better, </a:t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but this can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be hard to communicate. </a:t>
            </a:r>
          </a:p>
          <a:p>
            <a:pPr marL="0" indent="0" algn="r">
              <a:buNone/>
            </a:pPr>
            <a: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Photography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is a powerful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tool,</a:t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connecting with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people like no other medium. </a:t>
            </a:r>
            <a:endParaRPr lang="en-US" sz="2400" dirty="0" smtClean="0">
              <a:solidFill>
                <a:schemeClr val="tx1">
                  <a:alpha val="82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We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are two </a:t>
            </a:r>
            <a:r>
              <a:rPr lang="en-US" sz="2400" b="1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development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practitioners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and recent Harvard graduates.</a:t>
            </a: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We use </a:t>
            </a:r>
            <a: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drones and cameras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to connect you to</a:t>
            </a:r>
            <a: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b="1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your audience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visual and visceral way.</a:t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Your development story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is important. 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We </a:t>
            </a:r>
            <a:r>
              <a:rPr lang="en-US" sz="2400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want to </a:t>
            </a:r>
            <a:r>
              <a:rPr lang="en-US" sz="2400" b="1" dirty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help you tell it</a:t>
            </a:r>
            <a:r>
              <a:rPr lang="en-US" sz="2400" dirty="0" smtClean="0">
                <a:solidFill>
                  <a:schemeClr val="tx1">
                    <a:alpha val="82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94" y="365126"/>
            <a:ext cx="7886700" cy="1325563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Who we are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 descr="/Users/simonb/Desktop/Roadtrip media/profile photos/WhatsApp Image 2017-11-05 at 22.21.12.jpe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8" b="4880"/>
          <a:stretch/>
        </p:blipFill>
        <p:spPr bwMode="auto">
          <a:xfrm>
            <a:off x="287137" y="1582388"/>
            <a:ext cx="2607039" cy="21833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66453" y="1545083"/>
            <a:ext cx="57378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Helvetica" charset="0"/>
                <a:ea typeface="Helvetica" charset="0"/>
                <a:cs typeface="Helvetica" charset="0"/>
              </a:rPr>
              <a:t>Simon Black</a:t>
            </a:r>
            <a:r>
              <a:rPr lang="en-GB" sz="1400" dirty="0" smtClean="0">
                <a:latin typeface="Helvetica" charset="0"/>
                <a:ea typeface="Helvetica" charset="0"/>
                <a:cs typeface="Helvetica" charset="0"/>
              </a:rPr>
              <a:t> is from the UK and is currently based in New York. He loves travelling and taking photos from the air, land, and sea to show how our world is changing. </a:t>
            </a:r>
            <a:r>
              <a:rPr lang="en-GB" sz="1400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His work can be seen here</a:t>
            </a:r>
            <a:r>
              <a:rPr lang="en-GB" sz="1400" dirty="0" smtClean="0">
                <a:latin typeface="Helvetica" charset="0"/>
                <a:ea typeface="Helvetica" charset="0"/>
                <a:cs typeface="Helvetica" charset="0"/>
              </a:rPr>
              <a:t>. </a:t>
            </a:r>
            <a:br>
              <a:rPr lang="en-GB" sz="1400" dirty="0" smtClean="0">
                <a:latin typeface="Helvetica" charset="0"/>
                <a:ea typeface="Helvetica" charset="0"/>
                <a:cs typeface="Helvetica" charset="0"/>
              </a:rPr>
            </a:br>
            <a:endParaRPr lang="en-GB" sz="14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lang="en-GB" sz="1400" dirty="0">
                <a:latin typeface="Helvetica" charset="0"/>
                <a:ea typeface="Helvetica" charset="0"/>
                <a:cs typeface="Helvetica" charset="0"/>
              </a:rPr>
              <a:t>Simon </a:t>
            </a:r>
            <a:r>
              <a:rPr lang="en-GB" sz="1400" dirty="0" smtClean="0">
                <a:latin typeface="Helvetica" charset="0"/>
                <a:ea typeface="Helvetica" charset="0"/>
                <a:cs typeface="Helvetica" charset="0"/>
              </a:rPr>
              <a:t>recently graduated with an MPA in International Development (MPA/ID) from Harvard. He currently works for the World Bank, helping developing countries mitigate and adapt to climate change through economic reform. He has also worked as a macroeconomist for the British government, a financial consultant to banks in London, and as a microfinance consultant in Bangladesh and the Philippines.</a:t>
            </a:r>
            <a:endParaRPr lang="en-GB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66453" y="4149191"/>
            <a:ext cx="5737860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just"/>
            <a:r>
              <a:rPr lang="en-GB" dirty="0"/>
              <a:t>Borja Santos </a:t>
            </a:r>
            <a:r>
              <a:rPr lang="en-GB" b="0" dirty="0" smtClean="0"/>
              <a:t>is </a:t>
            </a:r>
            <a:r>
              <a:rPr lang="en-GB" b="0" dirty="0"/>
              <a:t>from Spain and has </a:t>
            </a:r>
            <a:r>
              <a:rPr lang="en-GB" b="0" dirty="0" smtClean="0"/>
              <a:t>ten years of development experience. He also </a:t>
            </a:r>
            <a:r>
              <a:rPr lang="en-GB" b="0" dirty="0"/>
              <a:t>works </a:t>
            </a:r>
            <a:r>
              <a:rPr lang="en-GB" b="0" dirty="0" smtClean="0"/>
              <a:t>as a </a:t>
            </a:r>
            <a:r>
              <a:rPr lang="en-GB" b="0" dirty="0"/>
              <a:t>photojournalist, telling stories about important social issues. </a:t>
            </a:r>
            <a:r>
              <a:rPr lang="en-GB" b="0" dirty="0">
                <a:hlinkClick r:id="rId4"/>
              </a:rPr>
              <a:t>His work can be seen here</a:t>
            </a:r>
            <a:r>
              <a:rPr lang="en-GB" b="0" dirty="0"/>
              <a:t>. </a:t>
            </a:r>
            <a:endParaRPr lang="en-GB" b="0" dirty="0" smtClean="0"/>
          </a:p>
          <a:p>
            <a:pPr algn="just"/>
            <a:endParaRPr lang="en-GB" b="0" dirty="0" smtClean="0"/>
          </a:p>
          <a:p>
            <a:pPr algn="just"/>
            <a:r>
              <a:rPr lang="en-GB" b="0" dirty="0" smtClean="0"/>
              <a:t>Borja also recently graduated with an MPA/ID from Harvard. He is currently </a:t>
            </a:r>
            <a:r>
              <a:rPr lang="en-GB" b="0" dirty="0"/>
              <a:t>a consultant and adjunct professor of international development at IE University. He is a public policy practitioner having worked in evaluation for the World Bank in </a:t>
            </a:r>
            <a:r>
              <a:rPr lang="en-GB" b="0" dirty="0" err="1"/>
              <a:t>Perú</a:t>
            </a:r>
            <a:r>
              <a:rPr lang="en-GB" b="0" dirty="0"/>
              <a:t>, in economic growth for </a:t>
            </a:r>
            <a:r>
              <a:rPr lang="en-GB" b="0" dirty="0" smtClean="0"/>
              <a:t>Harvard’s CID in </a:t>
            </a:r>
            <a:r>
              <a:rPr lang="en-GB" b="0" dirty="0"/>
              <a:t>Sri Lanka, in resilience and humanitarian action with the United Nations in Ethiopia and Ecuador, </a:t>
            </a:r>
            <a:r>
              <a:rPr lang="en-GB" b="0" dirty="0" smtClean="0"/>
              <a:t>and in </a:t>
            </a:r>
            <a:r>
              <a:rPr lang="en-GB" b="0" dirty="0"/>
              <a:t>project management for the Spanish Ministry of Foreign Affairs.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638" y="4265156"/>
            <a:ext cx="2554538" cy="2204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663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orja%20photos/SRI%20LANKA%20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267" y="2279175"/>
            <a:ext cx="4474797" cy="298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35" y="2279175"/>
            <a:ext cx="3981909" cy="29843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Environment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JI_035211071728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63" y="2291137"/>
            <a:ext cx="3969753" cy="299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orja%20photos/faves/SRI%20LANKA%202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7962" y="2291137"/>
            <a:ext cx="4426442" cy="29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Agriculture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/Users/simonb/Desktop/Roadtrip media/faves/instagram/for Borja project/DJI_0001-Pano1018175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082" y="1927751"/>
            <a:ext cx="4072065" cy="387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inal%20photos/DJI_0001-Pano1021178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47" y="1927752"/>
            <a:ext cx="4219533" cy="38787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Infrastructure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rja%20photos/refugee%20camp%205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384" y="2261128"/>
            <a:ext cx="4375309" cy="292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92" y="2260414"/>
            <a:ext cx="4379976" cy="29199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Humanitarian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ja%20photos/faves/20171026-DJI_0001-4-Pano102617181_edited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274" y="1918504"/>
            <a:ext cx="3956152" cy="315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Borja%20photos/faves/Climate%20-%20Hard%20environment%20for%20water%20resources%20in%20Afar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562" y="1918505"/>
            <a:ext cx="4742977" cy="3159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Climate change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1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>
                <a:solidFill>
                  <a:schemeClr val="tx1">
                    <a:alpha val="74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Personal stories</a:t>
            </a:r>
            <a:endParaRPr lang="en-US" dirty="0">
              <a:solidFill>
                <a:schemeClr val="tx1">
                  <a:alpha val="74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35" y="2329223"/>
            <a:ext cx="4940460" cy="329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7" y="1402155"/>
            <a:ext cx="3432810" cy="514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216</Words>
  <Application>Microsoft Macintosh PowerPoint</Application>
  <PresentationFormat>Letter Paper (8.5x11 in)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Helvetica</vt:lpstr>
      <vt:lpstr>Helvetica Light</vt:lpstr>
      <vt:lpstr>Arial</vt:lpstr>
      <vt:lpstr>Office Theme</vt:lpstr>
      <vt:lpstr>PowerPoint Presentation</vt:lpstr>
      <vt:lpstr>Description</vt:lpstr>
      <vt:lpstr>Who we 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Black</dc:creator>
  <cp:lastModifiedBy>Simon Black</cp:lastModifiedBy>
  <cp:revision>86</cp:revision>
  <cp:lastPrinted>2018-02-12T17:29:56Z</cp:lastPrinted>
  <dcterms:created xsi:type="dcterms:W3CDTF">2018-01-28T20:49:13Z</dcterms:created>
  <dcterms:modified xsi:type="dcterms:W3CDTF">2018-02-24T17:25:39Z</dcterms:modified>
</cp:coreProperties>
</file>